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15" r:id="rId2"/>
    <p:sldId id="290" r:id="rId3"/>
    <p:sldId id="280" r:id="rId4"/>
    <p:sldId id="316" r:id="rId5"/>
    <p:sldId id="317" r:id="rId6"/>
    <p:sldId id="270" r:id="rId7"/>
    <p:sldId id="263" r:id="rId8"/>
    <p:sldId id="304" r:id="rId9"/>
    <p:sldId id="293" r:id="rId10"/>
    <p:sldId id="305" r:id="rId11"/>
    <p:sldId id="313" r:id="rId12"/>
    <p:sldId id="294" r:id="rId13"/>
    <p:sldId id="309" r:id="rId14"/>
    <p:sldId id="306" r:id="rId15"/>
    <p:sldId id="307" r:id="rId16"/>
    <p:sldId id="308" r:id="rId17"/>
    <p:sldId id="310" r:id="rId18"/>
    <p:sldId id="311" r:id="rId19"/>
    <p:sldId id="261" r:id="rId20"/>
    <p:sldId id="281" r:id="rId21"/>
    <p:sldId id="314" r:id="rId22"/>
    <p:sldId id="312" r:id="rId2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4" y="1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0C2CA-8CD8-4E53-B48B-9CD0A43FF074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3264A-1F6A-4362-BF28-DE762C0DF9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11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096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1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1563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652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3958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5027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1608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4B68C-AC06-4252-8C4B-8115CD7B67F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729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963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481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500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2157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80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8021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3264A-1F6A-4362-BF28-DE762C0DF94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48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65586"/>
              </p:ext>
            </p:extLst>
          </p:nvPr>
        </p:nvGraphicFramePr>
        <p:xfrm>
          <a:off x="9330555" y="355003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do leap years occur every 4 years?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90" y="790878"/>
            <a:ext cx="8233426" cy="3842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Days</a:t>
            </a:r>
          </a:p>
          <a:p>
            <a:pPr marL="0" indent="0">
              <a:buNone/>
            </a:pPr>
            <a:r>
              <a:rPr lang="en-AU" dirty="0"/>
              <a:t>A day is </a:t>
            </a:r>
            <a:r>
              <a:rPr lang="en-AU" dirty="0" smtClean="0"/>
              <a:t>the time it takes a planet to complete one rotation on its axis.</a:t>
            </a:r>
            <a:endParaRPr lang="en-AU" b="1" dirty="0"/>
          </a:p>
          <a:p>
            <a:r>
              <a:rPr lang="en-AU" dirty="0" smtClean="0"/>
              <a:t>It takes 24 hours for the Earth to complete one rotation. </a:t>
            </a:r>
            <a:endParaRPr lang="en-AU" dirty="0"/>
          </a:p>
          <a:p>
            <a:endParaRPr lang="en-AU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326409" y="3328298"/>
            <a:ext cx="8186057" cy="406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 smtClean="0"/>
              <a:t>Years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A year is the time it takes a planet to make one orbit around the sun.</a:t>
            </a:r>
          </a:p>
          <a:p>
            <a:r>
              <a:rPr lang="en-AU" dirty="0" smtClean="0"/>
              <a:t>One orbit takes the Earth 365.25 days.</a:t>
            </a:r>
          </a:p>
          <a:p>
            <a:endParaRPr lang="en-AU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592096"/>
              </p:ext>
            </p:extLst>
          </p:nvPr>
        </p:nvGraphicFramePr>
        <p:xfrm>
          <a:off x="9330555" y="1551457"/>
          <a:ext cx="260596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If Venus takes 225 days to orbit the Sun and Mars takes 687 days to orbit the Sun,</a:t>
                      </a:r>
                      <a:r>
                        <a:rPr lang="en-AU" baseline="0" dirty="0" smtClean="0"/>
                        <a:t> which planet has a longer year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7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219769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difference between a crescent and</a:t>
                      </a:r>
                      <a:r>
                        <a:rPr lang="en-AU" baseline="0" dirty="0" smtClean="0"/>
                        <a:t> a quarter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7618"/>
              </p:ext>
            </p:extLst>
          </p:nvPr>
        </p:nvGraphicFramePr>
        <p:xfrm>
          <a:off x="9514800" y="1446585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phase</a:t>
                      </a:r>
                      <a:r>
                        <a:rPr lang="en-AU" baseline="0" dirty="0" smtClean="0"/>
                        <a:t> would occur between a crescent and a gibbous?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4" y="844407"/>
            <a:ext cx="8438805" cy="33089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b="1" dirty="0" smtClean="0"/>
              <a:t>Phases of the moon</a:t>
            </a:r>
          </a:p>
          <a:p>
            <a:r>
              <a:rPr lang="en-AU" dirty="0"/>
              <a:t>Full Moon – The Moon appears to be completely  visible.</a:t>
            </a:r>
          </a:p>
          <a:p>
            <a:r>
              <a:rPr lang="en-AU" dirty="0" smtClean="0"/>
              <a:t>New Moon – The Moon is not visible</a:t>
            </a:r>
          </a:p>
          <a:p>
            <a:r>
              <a:rPr lang="en-AU" dirty="0" smtClean="0"/>
              <a:t>Quarter – One half of the Moon is visible</a:t>
            </a:r>
            <a:endParaRPr lang="en-AU" dirty="0"/>
          </a:p>
          <a:p>
            <a:r>
              <a:rPr lang="en-AU" dirty="0" smtClean="0"/>
              <a:t>Crescent – Less than one half of one side of the </a:t>
            </a:r>
            <a:r>
              <a:rPr lang="en-AU" dirty="0"/>
              <a:t>M</a:t>
            </a:r>
            <a:r>
              <a:rPr lang="en-AU" dirty="0" smtClean="0"/>
              <a:t>oon is visible</a:t>
            </a:r>
            <a:endParaRPr lang="en-AU" dirty="0"/>
          </a:p>
          <a:p>
            <a:r>
              <a:rPr lang="en-AU" dirty="0" smtClean="0"/>
              <a:t>Gibbous – More then one half, but not quite a whole side is visible.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645" y="4708771"/>
            <a:ext cx="1112699" cy="1115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58" y="4708771"/>
            <a:ext cx="1142135" cy="1145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057" y="4727170"/>
            <a:ext cx="1112699" cy="1115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75" y="4722053"/>
            <a:ext cx="1117802" cy="1120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3526" y="4689520"/>
            <a:ext cx="1152211" cy="1155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894" y="4700634"/>
            <a:ext cx="1150249" cy="1153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6485" y="4689521"/>
            <a:ext cx="1150249" cy="1153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488" y="4689520"/>
            <a:ext cx="1150249" cy="11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3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 causes the phases of the moon - Space Expl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491" y="279256"/>
            <a:ext cx="10695709" cy="60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201193"/>
              </p:ext>
            </p:extLst>
          </p:nvPr>
        </p:nvGraphicFramePr>
        <p:xfrm>
          <a:off x="512405" y="916888"/>
          <a:ext cx="4396874" cy="2926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phases of the moon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any part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 = New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Yes… Go to 2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all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Full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No…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Less than half = crescent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Half = quarter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More than half = Gibbous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54756" y="3045292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phase of the Moon</a:t>
            </a:r>
            <a:r>
              <a:rPr lang="en-AU" sz="32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206" y="4467878"/>
            <a:ext cx="6280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full moon because one side of the moon is visible.</a:t>
            </a:r>
            <a:endParaRPr lang="en-AU" sz="3200" dirty="0">
              <a:solidFill>
                <a:srgbClr val="00B05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14700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620"/>
          <a:stretch/>
        </p:blipFill>
        <p:spPr>
          <a:xfrm>
            <a:off x="7401117" y="4170899"/>
            <a:ext cx="2401697" cy="215557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81672"/>
              </p:ext>
            </p:extLst>
          </p:nvPr>
        </p:nvGraphicFramePr>
        <p:xfrm>
          <a:off x="9514800" y="910622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all of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40021"/>
              </p:ext>
            </p:extLst>
          </p:nvPr>
        </p:nvGraphicFramePr>
        <p:xfrm>
          <a:off x="9514800" y="1752844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much of the moon is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5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21854"/>
              </p:ext>
            </p:extLst>
          </p:nvPr>
        </p:nvGraphicFramePr>
        <p:xfrm>
          <a:off x="512405" y="916888"/>
          <a:ext cx="4396874" cy="2926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phases of the moon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any part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 = New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Yes… Go to 2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all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Full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No…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Less than half = crescent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Half = quarter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More than half = Gibbous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54756" y="3045292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phase of the Moon</a:t>
            </a:r>
            <a:r>
              <a:rPr lang="en-AU" sz="32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206" y="4467878"/>
            <a:ext cx="6280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crescent because less than half of the Moon is visible.</a:t>
            </a:r>
            <a:endParaRPr lang="en-AU" sz="3200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403" y="3630067"/>
            <a:ext cx="4094452" cy="3066887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50540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965049"/>
              </p:ext>
            </p:extLst>
          </p:nvPr>
        </p:nvGraphicFramePr>
        <p:xfrm>
          <a:off x="9514800" y="910622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r>
                        <a:rPr lang="en-AU" baseline="0" dirty="0" smtClean="0"/>
                        <a:t>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all of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195622"/>
              </p:ext>
            </p:extLst>
          </p:nvPr>
        </p:nvGraphicFramePr>
        <p:xfrm>
          <a:off x="9514800" y="1752844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much of the moon is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24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09390"/>
              </p:ext>
            </p:extLst>
          </p:nvPr>
        </p:nvGraphicFramePr>
        <p:xfrm>
          <a:off x="512405" y="916888"/>
          <a:ext cx="4396874" cy="2926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phases of the moon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any part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 = New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Yes… Go to 2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all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Full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No…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Less than half = crescent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Half = quarter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More than half = Gibbous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54756" y="3045292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phase of the Moon</a:t>
            </a:r>
            <a:r>
              <a:rPr lang="en-AU" sz="32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206" y="4467878"/>
            <a:ext cx="6280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quarter moon because half of the moon is visible.</a:t>
            </a:r>
            <a:endParaRPr lang="en-AU" sz="3200" dirty="0">
              <a:solidFill>
                <a:srgbClr val="00B05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5003" r="49269"/>
          <a:stretch/>
        </p:blipFill>
        <p:spPr>
          <a:xfrm>
            <a:off x="7652730" y="4309648"/>
            <a:ext cx="3099589" cy="252592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50540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965049"/>
              </p:ext>
            </p:extLst>
          </p:nvPr>
        </p:nvGraphicFramePr>
        <p:xfrm>
          <a:off x="9514800" y="910622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r>
                        <a:rPr lang="en-AU" baseline="0" dirty="0" smtClean="0"/>
                        <a:t>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all of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195622"/>
              </p:ext>
            </p:extLst>
          </p:nvPr>
        </p:nvGraphicFramePr>
        <p:xfrm>
          <a:off x="9514800" y="1752844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much of the moon is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2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61537"/>
              </p:ext>
            </p:extLst>
          </p:nvPr>
        </p:nvGraphicFramePr>
        <p:xfrm>
          <a:off x="512405" y="916888"/>
          <a:ext cx="4396874" cy="2926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phases of the moon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any part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 = New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Yes… Go to 2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all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Full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No…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Less than half = crescent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Half = quarter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More than half = Gibbous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54756" y="3045292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phase of the Moon</a:t>
            </a:r>
            <a:r>
              <a:rPr lang="en-AU" sz="32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206" y="4467878"/>
            <a:ext cx="6280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gibbous because more than half of the moon is visible.</a:t>
            </a:r>
            <a:endParaRPr lang="en-AU" sz="3200" dirty="0">
              <a:solidFill>
                <a:srgbClr val="00B05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085" y="3966945"/>
            <a:ext cx="2379460" cy="2385737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50540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965049"/>
              </p:ext>
            </p:extLst>
          </p:nvPr>
        </p:nvGraphicFramePr>
        <p:xfrm>
          <a:off x="9514800" y="910622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r>
                        <a:rPr lang="en-AU" baseline="0" dirty="0" smtClean="0"/>
                        <a:t>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all of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195622"/>
              </p:ext>
            </p:extLst>
          </p:nvPr>
        </p:nvGraphicFramePr>
        <p:xfrm>
          <a:off x="9514800" y="1752844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much of the moon is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39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710419"/>
              </p:ext>
            </p:extLst>
          </p:nvPr>
        </p:nvGraphicFramePr>
        <p:xfrm>
          <a:off x="512405" y="916888"/>
          <a:ext cx="4396874" cy="2926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phases of the moon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any part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 = New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Yes… Go to 2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all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Full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No…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Less than half = crescent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Half = quarter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More than half = Gibbous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54756" y="3045292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phase of the Moon</a:t>
            </a:r>
            <a:r>
              <a:rPr lang="en-AU" sz="32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206" y="4467878"/>
            <a:ext cx="6280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new Moon because the Moon is not visible.</a:t>
            </a:r>
            <a:endParaRPr lang="en-AU" sz="3200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675" y="4107739"/>
            <a:ext cx="2143125" cy="2143125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50540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965049"/>
              </p:ext>
            </p:extLst>
          </p:nvPr>
        </p:nvGraphicFramePr>
        <p:xfrm>
          <a:off x="9514800" y="910622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r>
                        <a:rPr lang="en-AU" baseline="0" dirty="0" smtClean="0"/>
                        <a:t>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all of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195622"/>
              </p:ext>
            </p:extLst>
          </p:nvPr>
        </p:nvGraphicFramePr>
        <p:xfrm>
          <a:off x="9514800" y="1752844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much of the moon is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6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556968"/>
              </p:ext>
            </p:extLst>
          </p:nvPr>
        </p:nvGraphicFramePr>
        <p:xfrm>
          <a:off x="512405" y="916888"/>
          <a:ext cx="4396874" cy="2926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phases of the moon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any part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 = New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Yes… Go to 2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all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Full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No…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Less than half = crescent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Half = quarter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More than half = Gibbous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54756" y="3045292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phase of the Moon</a:t>
            </a:r>
            <a:r>
              <a:rPr lang="en-AU" sz="32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206" y="4467878"/>
            <a:ext cx="6280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crescent because less than half of the Moon is visible.</a:t>
            </a:r>
            <a:endParaRPr lang="en-AU" sz="3200" dirty="0">
              <a:solidFill>
                <a:srgbClr val="00B05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40121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94479"/>
              </p:ext>
            </p:extLst>
          </p:nvPr>
        </p:nvGraphicFramePr>
        <p:xfrm>
          <a:off x="9514800" y="910622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r>
                        <a:rPr lang="en-AU" baseline="0" dirty="0" smtClean="0"/>
                        <a:t>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all of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135522"/>
              </p:ext>
            </p:extLst>
          </p:nvPr>
        </p:nvGraphicFramePr>
        <p:xfrm>
          <a:off x="9514800" y="1752844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much of the moon is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405" y="3916674"/>
            <a:ext cx="1939395" cy="25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73350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</a:t>
            </a:r>
            <a:r>
              <a:rPr lang="en-AU" sz="3200" dirty="0" smtClean="0"/>
              <a:t>Development/Guided Practise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815332"/>
              </p:ext>
            </p:extLst>
          </p:nvPr>
        </p:nvGraphicFramePr>
        <p:xfrm>
          <a:off x="512405" y="916888"/>
          <a:ext cx="4396874" cy="2926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6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Describing phases of the moon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any part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 = New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Yes… Go to 2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AU" baseline="0" dirty="0" smtClean="0"/>
                        <a:t>Is all of the Moon visible?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Yes = Full Moon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No…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Less than half = crescent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Half = quarter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More than half = Gibbous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54756" y="3045292"/>
            <a:ext cx="72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Describe the phase of the Moon</a:t>
            </a:r>
            <a:r>
              <a:rPr lang="en-AU" sz="32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206" y="4467878"/>
            <a:ext cx="6280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00B050"/>
                </a:solidFill>
              </a:rPr>
              <a:t>This is a quarter moon because half of the moon is visible.</a:t>
            </a:r>
            <a:endParaRPr lang="en-AU" sz="3200" dirty="0">
              <a:solidFill>
                <a:srgbClr val="00B05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583020"/>
              </p:ext>
            </p:extLst>
          </p:nvPr>
        </p:nvGraphicFramePr>
        <p:xfrm>
          <a:off x="9514800" y="68400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76504"/>
              </p:ext>
            </p:extLst>
          </p:nvPr>
        </p:nvGraphicFramePr>
        <p:xfrm>
          <a:off x="9514800" y="910622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all of the Moon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15131"/>
              </p:ext>
            </p:extLst>
          </p:nvPr>
        </p:nvGraphicFramePr>
        <p:xfrm>
          <a:off x="9514800" y="1752844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much of the moon is visible?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7" y="3842968"/>
            <a:ext cx="3970289" cy="278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9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999"/>
            <a:ext cx="10515600" cy="2654572"/>
          </a:xfrm>
        </p:spPr>
        <p:txBody>
          <a:bodyPr>
            <a:normAutofit/>
          </a:bodyPr>
          <a:lstStyle/>
          <a:p>
            <a:r>
              <a:rPr lang="en-AU" dirty="0"/>
              <a:t>Knowing </a:t>
            </a:r>
            <a:r>
              <a:rPr lang="en-AU" dirty="0" smtClean="0"/>
              <a:t>about the Earth and space </a:t>
            </a:r>
            <a:r>
              <a:rPr lang="en-AU" dirty="0"/>
              <a:t>will help you understand and explain natural process that happen on Earth, including tides and seasons</a:t>
            </a:r>
            <a:r>
              <a:rPr lang="en-AU" dirty="0" smtClean="0"/>
              <a:t>.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559" y="2492605"/>
            <a:ext cx="2679267" cy="32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231370" y="777310"/>
            <a:ext cx="11533092" cy="563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b="1" dirty="0"/>
              <a:t>Solar eclipse</a:t>
            </a:r>
          </a:p>
          <a:p>
            <a:pPr marL="0" indent="0">
              <a:buNone/>
            </a:pPr>
            <a:r>
              <a:rPr lang="en-AU" dirty="0"/>
              <a:t>When the moon is positioned between the Earth and the Sun it is called a solar eclipse.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b="1" dirty="0"/>
              <a:t>Lunar eclipse</a:t>
            </a:r>
          </a:p>
          <a:p>
            <a:pPr marL="0" indent="0">
              <a:buNone/>
            </a:pPr>
            <a:r>
              <a:rPr lang="en-AU" dirty="0"/>
              <a:t>When the Earth is positioned between the moon and the Sun it is called a lunar eclipse. </a:t>
            </a:r>
          </a:p>
          <a:p>
            <a:pPr marL="0" indent="0">
              <a:buNone/>
            </a:pPr>
            <a:r>
              <a:rPr lang="en-AU" dirty="0" smtClean="0"/>
              <a:t>Explain the different between a partial and total solar eclipse.</a:t>
            </a:r>
            <a:br>
              <a:rPr lang="en-AU" dirty="0" smtClean="0"/>
            </a:br>
            <a:r>
              <a:rPr lang="en-AU" dirty="0" smtClean="0"/>
              <a:t>Which diagram is a partial eclipse and which is a total.</a:t>
            </a:r>
            <a:endParaRPr lang="en-AU" dirty="0"/>
          </a:p>
          <a:p>
            <a:pPr marL="0" indent="0">
              <a:buNone/>
            </a:pPr>
            <a:endParaRPr lang="en-AU" sz="1800" b="1" dirty="0"/>
          </a:p>
          <a:p>
            <a:endParaRPr lang="en-A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53" y="4779673"/>
            <a:ext cx="4448499" cy="1654286"/>
          </a:xfrm>
          <a:prstGeom prst="rect">
            <a:avLst/>
          </a:prstGeom>
        </p:spPr>
      </p:pic>
      <p:pic>
        <p:nvPicPr>
          <p:cNvPr id="11" name="Picture 2" descr="Image result for partial solar eclipse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03" y="4690424"/>
            <a:ext cx="4413678" cy="210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3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AB9537A-E908-4D77-AA32-D16BBF1F3E1A}"/>
              </a:ext>
            </a:extLst>
          </p:cNvPr>
          <p:cNvSpPr txBox="1"/>
          <p:nvPr/>
        </p:nvSpPr>
        <p:spPr>
          <a:xfrm>
            <a:off x="-1" y="667982"/>
            <a:ext cx="11451771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Where does the light from the Moon come from?</a:t>
            </a:r>
            <a:r>
              <a:rPr lang="en-AU" sz="2800" dirty="0" smtClean="0">
                <a:cs typeface="Arial" panose="020B0604020202020204" pitchFamily="34" charset="0"/>
              </a:rPr>
              <a:t/>
            </a:r>
            <a:br>
              <a:rPr lang="en-AU" sz="2800" dirty="0" smtClean="0">
                <a:cs typeface="Arial" panose="020B0604020202020204" pitchFamily="34" charset="0"/>
              </a:rPr>
            </a:br>
            <a:r>
              <a:rPr lang="en-AU" sz="2800" dirty="0" smtClean="0">
                <a:cs typeface="Arial" panose="020B0604020202020204" pitchFamily="34" charset="0"/>
              </a:rPr>
              <a:t/>
            </a:r>
            <a:br>
              <a:rPr lang="en-AU" sz="2800" dirty="0" smtClean="0">
                <a:cs typeface="Arial" panose="020B0604020202020204" pitchFamily="34" charset="0"/>
              </a:rPr>
            </a:br>
            <a:endParaRPr lang="en-AU" sz="2800" dirty="0" smtClean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 smtClean="0">
              <a:cs typeface="Arial" panose="020B0604020202020204" pitchFamily="34" charset="0"/>
            </a:endParaRPr>
          </a:p>
          <a:p>
            <a:r>
              <a:rPr lang="en-AU" sz="2800" dirty="0" smtClean="0"/>
              <a:t>2. Why do we only see one side of the Moon?</a:t>
            </a:r>
            <a:r>
              <a:rPr lang="en-AU" sz="2800" dirty="0" smtClean="0">
                <a:cs typeface="Arial" panose="020B0604020202020204" pitchFamily="34" charset="0"/>
              </a:rPr>
              <a:t/>
            </a:r>
            <a:br>
              <a:rPr lang="en-AU" sz="2800" dirty="0" smtClean="0">
                <a:cs typeface="Arial" panose="020B0604020202020204" pitchFamily="34" charset="0"/>
              </a:rPr>
            </a:br>
            <a:endParaRPr lang="en-AU" sz="2800" dirty="0" smtClean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 smtClean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 smtClean="0">
              <a:cs typeface="Arial" panose="020B0604020202020204" pitchFamily="34" charset="0"/>
            </a:endParaRPr>
          </a:p>
          <a:p>
            <a:r>
              <a:rPr lang="en-AU" sz="2800" dirty="0" smtClean="0"/>
              <a:t>3. Match the image to the correct phase</a:t>
            </a:r>
          </a:p>
          <a:p>
            <a:endParaRPr lang="en-AU" sz="2800" dirty="0" smtClean="0"/>
          </a:p>
          <a:p>
            <a:r>
              <a:rPr lang="en-AU" sz="2800" dirty="0" smtClean="0"/>
              <a:t>	1. First quarter</a:t>
            </a:r>
          </a:p>
          <a:p>
            <a:r>
              <a:rPr lang="en-AU" sz="2800" dirty="0" smtClean="0"/>
              <a:t>	2. Full Moon</a:t>
            </a:r>
          </a:p>
          <a:p>
            <a:r>
              <a:rPr lang="en-AU" sz="2800" dirty="0" smtClean="0"/>
              <a:t>	3. New Moon</a:t>
            </a:r>
          </a:p>
          <a:p>
            <a:r>
              <a:rPr lang="en-AU" sz="2800" dirty="0" smtClean="0"/>
              <a:t>	4. Waxing crescent</a:t>
            </a:r>
          </a:p>
          <a:p>
            <a:endParaRPr lang="en-AU" sz="2800" dirty="0" smtClean="0"/>
          </a:p>
          <a:p>
            <a:pPr marL="514350" indent="-514350">
              <a:buFont typeface="+mj-lt"/>
              <a:buAutoNum type="arabicPeriod"/>
            </a:pPr>
            <a:endParaRPr lang="en-AU" sz="2800" dirty="0" smtClean="0"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AU" sz="2800" dirty="0" smtClean="0"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91339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" y="340832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731"/>
          <a:stretch/>
        </p:blipFill>
        <p:spPr>
          <a:xfrm>
            <a:off x="7674429" y="4956415"/>
            <a:ext cx="3667501" cy="1560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9269"/>
          <a:stretch/>
        </p:blipFill>
        <p:spPr>
          <a:xfrm>
            <a:off x="7871949" y="3119532"/>
            <a:ext cx="3776360" cy="1560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23564" y="2714696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1389" y="4608409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D</a:t>
            </a:r>
            <a:endParaRPr lang="en-A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445731" y="4608409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C</a:t>
            </a:r>
            <a:endParaRPr lang="en-AU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404764" y="2714696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B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44009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8821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Practise</a:t>
            </a:r>
            <a:endParaRPr lang="en-AU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999"/>
            <a:ext cx="10515600" cy="2654572"/>
          </a:xfrm>
        </p:spPr>
        <p:txBody>
          <a:bodyPr>
            <a:normAutofit/>
          </a:bodyPr>
          <a:lstStyle/>
          <a:p>
            <a:r>
              <a:rPr lang="en-AU" dirty="0" smtClean="0"/>
              <a:t>Complete a copy of the Phases of the Moon worksheet available on Connect or from your teacher.</a:t>
            </a:r>
          </a:p>
          <a:p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50" y="2503688"/>
            <a:ext cx="3449783" cy="30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9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81811"/>
            <a:ext cx="6774873" cy="523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616143" cy="5575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Seasons</a:t>
            </a:r>
          </a:p>
          <a:p>
            <a:r>
              <a:rPr lang="en-AU" dirty="0"/>
              <a:t>The Earth’s axis is tilted at an angle of 23.5°.</a:t>
            </a:r>
          </a:p>
          <a:p>
            <a:r>
              <a:rPr lang="en-AU" dirty="0"/>
              <a:t>This means that as the Earth </a:t>
            </a:r>
            <a:r>
              <a:rPr lang="en-AU" dirty="0" smtClean="0"/>
              <a:t>orbits the 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>sun, certain parts of the world are tilted </a:t>
            </a:r>
            <a:br>
              <a:rPr lang="en-AU" dirty="0"/>
            </a:br>
            <a:r>
              <a:rPr lang="en-AU" dirty="0"/>
              <a:t>either towards or away from the sun. This is</a:t>
            </a:r>
            <a:br>
              <a:rPr lang="en-AU" dirty="0"/>
            </a:br>
            <a:r>
              <a:rPr lang="en-AU" dirty="0"/>
              <a:t>what causes seasons</a:t>
            </a:r>
            <a:r>
              <a:rPr lang="en-AU" dirty="0" smtClean="0"/>
              <a:t>.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 smtClean="0"/>
              <a:t>Which season is the Southern Hemisphere </a:t>
            </a:r>
            <a:br>
              <a:rPr lang="en-AU" dirty="0" smtClean="0"/>
            </a:br>
            <a:r>
              <a:rPr lang="en-AU" dirty="0" smtClean="0"/>
              <a:t>experiencing in the diagram?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 smtClean="0"/>
              <a:t>Which season is the Northern Hemisphere experiencing?</a:t>
            </a:r>
            <a:endParaRPr lang="en-AU" dirty="0"/>
          </a:p>
          <a:p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330" y="2693323"/>
            <a:ext cx="4184939" cy="278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39368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an equinox different to a solstice?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471367"/>
              </p:ext>
            </p:extLst>
          </p:nvPr>
        </p:nvGraphicFramePr>
        <p:xfrm>
          <a:off x="9514800" y="1303254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is the summer solstice different to the winter solstice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438805" cy="3308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Solstice and Equinox</a:t>
            </a:r>
          </a:p>
          <a:p>
            <a:r>
              <a:rPr lang="en-AU" dirty="0"/>
              <a:t>The longest day of the year is called the summer solstice.</a:t>
            </a:r>
          </a:p>
          <a:p>
            <a:r>
              <a:rPr lang="en-AU" dirty="0"/>
              <a:t>The shortest day of the year is called the winter solstice.</a:t>
            </a:r>
          </a:p>
          <a:p>
            <a:r>
              <a:rPr lang="en-AU" dirty="0"/>
              <a:t>The time at which day and night are the same length is called equinox.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93" y="3744882"/>
            <a:ext cx="2881746" cy="288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8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984" y="831479"/>
            <a:ext cx="8438805" cy="4588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 smtClean="0"/>
              <a:t>Match the terms to the correct definition</a:t>
            </a:r>
            <a:endParaRPr lang="en-AU" b="1" dirty="0" smtClean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721821" y="1960886"/>
            <a:ext cx="3107575" cy="292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AU" dirty="0" smtClean="0"/>
              <a:t>Summer solstice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Winter solstice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Equinox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Winter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Summer</a:t>
            </a:r>
            <a:endParaRPr lang="en-AU" dirty="0" smtClean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7F92BBE8-C137-474F-972A-B52681EB261E}"/>
              </a:ext>
            </a:extLst>
          </p:cNvPr>
          <p:cNvSpPr txBox="1">
            <a:spLocks/>
          </p:cNvSpPr>
          <p:nvPr/>
        </p:nvSpPr>
        <p:spPr>
          <a:xfrm>
            <a:off x="4010890" y="1960886"/>
            <a:ext cx="7693430" cy="2926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AU" dirty="0" smtClean="0"/>
              <a:t>When day and night are the same length</a:t>
            </a:r>
          </a:p>
          <a:p>
            <a:pPr marL="514350" indent="-514350">
              <a:buFont typeface="+mj-lt"/>
              <a:buAutoNum type="alphaUcPeriod"/>
            </a:pPr>
            <a:r>
              <a:rPr lang="en-AU" dirty="0" smtClean="0"/>
              <a:t>When a hemisphere is tilted away from the Sun</a:t>
            </a:r>
          </a:p>
          <a:p>
            <a:pPr marL="514350" indent="-514350">
              <a:buFont typeface="+mj-lt"/>
              <a:buAutoNum type="alphaUcPeriod"/>
            </a:pPr>
            <a:r>
              <a:rPr lang="en-AU" dirty="0" smtClean="0"/>
              <a:t>Shortest day of the year</a:t>
            </a:r>
          </a:p>
          <a:p>
            <a:pPr marL="514350" indent="-514350">
              <a:buFont typeface="+mj-lt"/>
              <a:buAutoNum type="alphaUcPeriod"/>
            </a:pPr>
            <a:r>
              <a:rPr lang="en-AU" dirty="0" smtClean="0"/>
              <a:t>When a hemisphere is tilted towards the Sun</a:t>
            </a:r>
          </a:p>
          <a:p>
            <a:pPr marL="514350" indent="-514350">
              <a:buFont typeface="+mj-lt"/>
              <a:buAutoNum type="alphaUcPeriod"/>
            </a:pPr>
            <a:r>
              <a:rPr lang="en-AU" dirty="0" smtClean="0"/>
              <a:t>Longest day of the year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16408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Phases of the Moon</a:t>
            </a:r>
            <a:r>
              <a:rPr lang="en-AU" dirty="0"/>
              <a:t/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39471"/>
              </p:ext>
            </p:extLst>
          </p:nvPr>
        </p:nvGraphicFramePr>
        <p:xfrm>
          <a:off x="9514481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we going to learn today?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/>
          <a:lstStyle/>
          <a:p>
            <a:r>
              <a:rPr lang="en-AU" dirty="0" smtClean="0"/>
              <a:t>Identify the phases of the Moon</a:t>
            </a:r>
          </a:p>
          <a:p>
            <a:r>
              <a:rPr lang="en-AU" dirty="0" smtClean="0"/>
              <a:t>Explain why the phases of the Moon occur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176145" y="3128878"/>
            <a:ext cx="11364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A moon is a body that orbits a planet.</a:t>
            </a:r>
          </a:p>
          <a:p>
            <a:endParaRPr lang="en-AU" sz="2800" dirty="0"/>
          </a:p>
          <a:p>
            <a:endParaRPr lang="en-AU" sz="2800" dirty="0" smtClean="0"/>
          </a:p>
          <a:p>
            <a:r>
              <a:rPr lang="en-AU" sz="2800" dirty="0" smtClean="0"/>
              <a:t>Think ,Pair, Share: What do you know about the Earth’s Moon?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30" y="1863964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15363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Where does</a:t>
                      </a:r>
                      <a:r>
                        <a:rPr lang="en-AU" baseline="0" dirty="0" smtClean="0"/>
                        <a:t> moonlight come from?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7"/>
            <a:ext cx="8598865" cy="4480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Moonlight</a:t>
            </a:r>
          </a:p>
          <a:p>
            <a:r>
              <a:rPr lang="en-AU" dirty="0"/>
              <a:t>The Moon does not create its own light, it reflects light from the Sun.</a:t>
            </a:r>
          </a:p>
          <a:p>
            <a:r>
              <a:rPr lang="en-AU" dirty="0"/>
              <a:t>The amount of light reflected varies with the phase of the Moon.</a:t>
            </a:r>
          </a:p>
          <a:p>
            <a:r>
              <a:rPr lang="en-AU" dirty="0" smtClean="0"/>
              <a:t>We always see the same side of </a:t>
            </a:r>
            <a:r>
              <a:rPr lang="en-AU" dirty="0"/>
              <a:t>the Moon because it rotates at the same speed as it orbits</a:t>
            </a:r>
            <a:r>
              <a:rPr lang="en-AU" dirty="0" smtClean="0"/>
              <a:t>.</a:t>
            </a:r>
          </a:p>
          <a:p>
            <a:r>
              <a:rPr lang="en-AU" dirty="0" smtClean="0"/>
              <a:t>It takes 27.3 days for the Moon to complete one orbit of the Earth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027402"/>
              </p:ext>
            </p:extLst>
          </p:nvPr>
        </p:nvGraphicFramePr>
        <p:xfrm>
          <a:off x="9514800" y="1172932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</a:t>
                      </a:r>
                      <a:r>
                        <a:rPr lang="en-AU" baseline="0" dirty="0" smtClean="0"/>
                        <a:t> do we only see one side of the moon?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577" y="3970625"/>
            <a:ext cx="1943100" cy="2352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87" y="4618634"/>
            <a:ext cx="2960370" cy="215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255578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does the Moon appear to change shape?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58996"/>
              </p:ext>
            </p:extLst>
          </p:nvPr>
        </p:nvGraphicFramePr>
        <p:xfrm>
          <a:off x="9514800" y="1130701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some names given to the different</a:t>
                      </a:r>
                      <a:r>
                        <a:rPr lang="en-AU" baseline="0" dirty="0" smtClean="0"/>
                        <a:t> shapes of the moon?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70" y="844406"/>
            <a:ext cx="8438805" cy="3914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Phases of the moon</a:t>
            </a:r>
          </a:p>
          <a:p>
            <a:r>
              <a:rPr lang="en-AU" dirty="0" smtClean="0"/>
              <a:t>Sometimes only part of the moon is visible.</a:t>
            </a:r>
          </a:p>
          <a:p>
            <a:r>
              <a:rPr lang="en-AU" dirty="0"/>
              <a:t>The Moon gradually becomes more or less visible as it orbits the Earth</a:t>
            </a:r>
            <a:r>
              <a:rPr lang="en-AU" dirty="0" smtClean="0"/>
              <a:t>.</a:t>
            </a:r>
          </a:p>
          <a:p>
            <a:r>
              <a:rPr lang="en-AU" dirty="0" smtClean="0"/>
              <a:t>You might see a half Moon, a crescent of a full Moon.</a:t>
            </a:r>
          </a:p>
          <a:p>
            <a:r>
              <a:rPr lang="en-AU" dirty="0" smtClean="0"/>
              <a:t>The moon does not change shape, what changes is the amount of the Moon lit by the Sun, that is visible from Earth.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12" y="4234288"/>
            <a:ext cx="2568963" cy="24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7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14668</TotalTime>
  <Words>1107</Words>
  <Application>Microsoft Office PowerPoint</Application>
  <PresentationFormat>Widescreen</PresentationFormat>
  <Paragraphs>209</Paragraphs>
  <Slides>22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Phases of the Moon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teacher</cp:lastModifiedBy>
  <cp:revision>129</cp:revision>
  <dcterms:created xsi:type="dcterms:W3CDTF">2018-02-20T13:07:19Z</dcterms:created>
  <dcterms:modified xsi:type="dcterms:W3CDTF">2019-10-28T06:39:28Z</dcterms:modified>
</cp:coreProperties>
</file>